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1"/>
  </p:notesMasterIdLst>
  <p:handoutMasterIdLst>
    <p:handoutMasterId r:id="rId32"/>
  </p:handoutMasterIdLst>
  <p:sldIdLst>
    <p:sldId id="342" r:id="rId5"/>
    <p:sldId id="359" r:id="rId6"/>
    <p:sldId id="375" r:id="rId7"/>
    <p:sldId id="395" r:id="rId8"/>
    <p:sldId id="389" r:id="rId9"/>
    <p:sldId id="385" r:id="rId10"/>
    <p:sldId id="383" r:id="rId11"/>
    <p:sldId id="396" r:id="rId12"/>
    <p:sldId id="382" r:id="rId13"/>
    <p:sldId id="390" r:id="rId14"/>
    <p:sldId id="397" r:id="rId15"/>
    <p:sldId id="398" r:id="rId16"/>
    <p:sldId id="386" r:id="rId17"/>
    <p:sldId id="384" r:id="rId18"/>
    <p:sldId id="403" r:id="rId19"/>
    <p:sldId id="399" r:id="rId20"/>
    <p:sldId id="373" r:id="rId21"/>
    <p:sldId id="365" r:id="rId22"/>
    <p:sldId id="376" r:id="rId23"/>
    <p:sldId id="400" r:id="rId24"/>
    <p:sldId id="401" r:id="rId25"/>
    <p:sldId id="393" r:id="rId26"/>
    <p:sldId id="388" r:id="rId27"/>
    <p:sldId id="380" r:id="rId28"/>
    <p:sldId id="394" r:id="rId29"/>
    <p:sldId id="372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9F6DCD-8C18-AD95-B39D-3B997EA33949}" v="3" dt="2025-09-19T17:07:33.728"/>
    <p1510:client id="{7A55BE22-FCAE-0CAA-95D7-E22A4F70E7D3}" v="7" dt="2025-09-17T19:42:28.501"/>
    <p1510:client id="{9BD88644-DE3E-311C-4930-E6292EA4648E}" v="1" dt="2025-09-19T04:23:39.701"/>
    <p1510:client id="{BF9E1FBD-F052-6848-76A2-1B8F9A5939ED}" v="1438" dt="2025-09-18T21:21:07.324"/>
  </p1510:revLst>
</p1510:revInfo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AC969F-3C89-4DCD-855E-44DFFC4B13C8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D6856FD-A0E7-4A86-86F0-A66BEF42D7A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1941 </a:t>
          </a:r>
          <a:r>
            <a:rPr lang="en-US"/>
            <a:t>– Establishment of the Foreign Broadcast Monitoring Service (FBMS)</a:t>
          </a:r>
        </a:p>
      </dgm:t>
    </dgm:pt>
    <dgm:pt modelId="{804FB870-A0C5-4DE8-93AA-2E29E6695BF0}" type="parTrans" cxnId="{C4B7A2ED-10AC-462F-9BA8-6FEC2FFB5A09}">
      <dgm:prSet/>
      <dgm:spPr/>
      <dgm:t>
        <a:bodyPr/>
        <a:lstStyle/>
        <a:p>
          <a:endParaRPr lang="en-US"/>
        </a:p>
      </dgm:t>
    </dgm:pt>
    <dgm:pt modelId="{EBFA1F42-70C5-42D2-8FFF-68FB520AEA2A}" type="sibTrans" cxnId="{C4B7A2ED-10AC-462F-9BA8-6FEC2FFB5A09}">
      <dgm:prSet/>
      <dgm:spPr/>
      <dgm:t>
        <a:bodyPr/>
        <a:lstStyle/>
        <a:p>
          <a:endParaRPr lang="en-US"/>
        </a:p>
      </dgm:t>
    </dgm:pt>
    <dgm:pt modelId="{9EB144BD-4622-4546-A500-8A04A2ADB93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July 2004</a:t>
          </a:r>
          <a:r>
            <a:rPr lang="en-US"/>
            <a:t> – Commission recommended open source intelligence agency </a:t>
          </a:r>
        </a:p>
      </dgm:t>
    </dgm:pt>
    <dgm:pt modelId="{A06AA439-D407-4945-9741-CE9A9E5A0C2C}" type="parTrans" cxnId="{B87BDC14-962A-4E00-8DA5-1C06B7DC7D22}">
      <dgm:prSet/>
      <dgm:spPr/>
      <dgm:t>
        <a:bodyPr/>
        <a:lstStyle/>
        <a:p>
          <a:endParaRPr lang="en-US"/>
        </a:p>
      </dgm:t>
    </dgm:pt>
    <dgm:pt modelId="{EA03AE67-0FAE-43E0-9CD4-2C0B1DB82F53}" type="sibTrans" cxnId="{B87BDC14-962A-4E00-8DA5-1C06B7DC7D22}">
      <dgm:prSet/>
      <dgm:spPr/>
      <dgm:t>
        <a:bodyPr/>
        <a:lstStyle/>
        <a:p>
          <a:endParaRPr lang="en-US"/>
        </a:p>
      </dgm:t>
    </dgm:pt>
    <dgm:pt modelId="{AB064320-6F52-4FE5-8821-E958878A3EF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Open Source center created to collect information, absorbed FBMS</a:t>
          </a:r>
        </a:p>
      </dgm:t>
    </dgm:pt>
    <dgm:pt modelId="{8FACFDBB-A864-4142-9BE7-1935D10D53D4}" type="parTrans" cxnId="{A01B644F-F304-4D85-A3FD-605C582CF069}">
      <dgm:prSet/>
      <dgm:spPr/>
      <dgm:t>
        <a:bodyPr/>
        <a:lstStyle/>
        <a:p>
          <a:endParaRPr lang="en-US"/>
        </a:p>
      </dgm:t>
    </dgm:pt>
    <dgm:pt modelId="{CD691848-1865-4D1B-BBC1-43A2BAE65684}" type="sibTrans" cxnId="{A01B644F-F304-4D85-A3FD-605C582CF069}">
      <dgm:prSet/>
      <dgm:spPr/>
      <dgm:t>
        <a:bodyPr/>
        <a:lstStyle/>
        <a:p>
          <a:endParaRPr lang="en-US"/>
        </a:p>
      </dgm:t>
    </dgm:pt>
    <dgm:pt modelId="{09027AC4-53A3-4B62-86A4-8FE69329A9C4}" type="pres">
      <dgm:prSet presAssocID="{0BAC969F-3C89-4DCD-855E-44DFFC4B13C8}" presName="root" presStyleCnt="0">
        <dgm:presLayoutVars>
          <dgm:dir/>
          <dgm:resizeHandles val="exact"/>
        </dgm:presLayoutVars>
      </dgm:prSet>
      <dgm:spPr/>
    </dgm:pt>
    <dgm:pt modelId="{2720326D-1075-4A36-B823-994E147B460A}" type="pres">
      <dgm:prSet presAssocID="{1D6856FD-A0E7-4A86-86F0-A66BEF42D7A7}" presName="compNode" presStyleCnt="0"/>
      <dgm:spPr/>
    </dgm:pt>
    <dgm:pt modelId="{1951E1B1-E3C9-41EE-BC81-B8B56A000988}" type="pres">
      <dgm:prSet presAssocID="{1D6856FD-A0E7-4A86-86F0-A66BEF42D7A7}" presName="bgRect" presStyleLbl="bgShp" presStyleIdx="0" presStyleCnt="3"/>
      <dgm:spPr/>
    </dgm:pt>
    <dgm:pt modelId="{6E2CBCA8-A0C6-4DBF-A080-3A28749E261E}" type="pres">
      <dgm:prSet presAssocID="{1D6856FD-A0E7-4A86-86F0-A66BEF42D7A7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heatre"/>
        </a:ext>
      </dgm:extLst>
    </dgm:pt>
    <dgm:pt modelId="{A6CAAB48-1508-4CD6-A45C-D1006EB34FA5}" type="pres">
      <dgm:prSet presAssocID="{1D6856FD-A0E7-4A86-86F0-A66BEF42D7A7}" presName="spaceRect" presStyleCnt="0"/>
      <dgm:spPr/>
    </dgm:pt>
    <dgm:pt modelId="{3404D823-6F89-409B-8355-C912FDD0AA38}" type="pres">
      <dgm:prSet presAssocID="{1D6856FD-A0E7-4A86-86F0-A66BEF42D7A7}" presName="parTx" presStyleLbl="revTx" presStyleIdx="0" presStyleCnt="3">
        <dgm:presLayoutVars>
          <dgm:chMax val="0"/>
          <dgm:chPref val="0"/>
        </dgm:presLayoutVars>
      </dgm:prSet>
      <dgm:spPr/>
    </dgm:pt>
    <dgm:pt modelId="{FD8F78CC-C309-4E1B-9623-A22275DF7E3F}" type="pres">
      <dgm:prSet presAssocID="{EBFA1F42-70C5-42D2-8FFF-68FB520AEA2A}" presName="sibTrans" presStyleCnt="0"/>
      <dgm:spPr/>
    </dgm:pt>
    <dgm:pt modelId="{4B7331D0-D93F-4181-8013-8ED38DC72198}" type="pres">
      <dgm:prSet presAssocID="{9EB144BD-4622-4546-A500-8A04A2ADB933}" presName="compNode" presStyleCnt="0"/>
      <dgm:spPr/>
    </dgm:pt>
    <dgm:pt modelId="{47DB82D3-52F6-4EC1-8BC9-2C38998785B5}" type="pres">
      <dgm:prSet presAssocID="{9EB144BD-4622-4546-A500-8A04A2ADB933}" presName="bgRect" presStyleLbl="bgShp" presStyleIdx="1" presStyleCnt="3"/>
      <dgm:spPr/>
    </dgm:pt>
    <dgm:pt modelId="{AABF9895-D3C7-40B9-8FD6-AA75708B1ABD}" type="pres">
      <dgm:prSet presAssocID="{9EB144BD-4622-4546-A500-8A04A2ADB933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5B00E7F6-8ADC-484C-A73F-F0630053B771}" type="pres">
      <dgm:prSet presAssocID="{9EB144BD-4622-4546-A500-8A04A2ADB933}" presName="spaceRect" presStyleCnt="0"/>
      <dgm:spPr/>
    </dgm:pt>
    <dgm:pt modelId="{28333CCF-D9CC-4AC7-827C-F41D72F4044C}" type="pres">
      <dgm:prSet presAssocID="{9EB144BD-4622-4546-A500-8A04A2ADB933}" presName="parTx" presStyleLbl="revTx" presStyleIdx="1" presStyleCnt="3">
        <dgm:presLayoutVars>
          <dgm:chMax val="0"/>
          <dgm:chPref val="0"/>
        </dgm:presLayoutVars>
      </dgm:prSet>
      <dgm:spPr/>
    </dgm:pt>
    <dgm:pt modelId="{FEDA7981-F83B-441C-B815-C26175604378}" type="pres">
      <dgm:prSet presAssocID="{EA03AE67-0FAE-43E0-9CD4-2C0B1DB82F53}" presName="sibTrans" presStyleCnt="0"/>
      <dgm:spPr/>
    </dgm:pt>
    <dgm:pt modelId="{43931546-409B-4ACE-8E59-22AFD33C7B4B}" type="pres">
      <dgm:prSet presAssocID="{AB064320-6F52-4FE5-8821-E958878A3EF4}" presName="compNode" presStyleCnt="0"/>
      <dgm:spPr/>
    </dgm:pt>
    <dgm:pt modelId="{3B5B77F2-634B-4114-A08C-07DC150C56E9}" type="pres">
      <dgm:prSet presAssocID="{AB064320-6F52-4FE5-8821-E958878A3EF4}" presName="bgRect" presStyleLbl="bgShp" presStyleIdx="2" presStyleCnt="3"/>
      <dgm:spPr/>
    </dgm:pt>
    <dgm:pt modelId="{06202F52-0E77-4005-BBDD-89B08A3D0519}" type="pres">
      <dgm:prSet presAssocID="{AB064320-6F52-4FE5-8821-E958878A3EF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Open Folder"/>
        </a:ext>
      </dgm:extLst>
    </dgm:pt>
    <dgm:pt modelId="{02272F8A-1257-4947-A56F-91A560C6D0BD}" type="pres">
      <dgm:prSet presAssocID="{AB064320-6F52-4FE5-8821-E958878A3EF4}" presName="spaceRect" presStyleCnt="0"/>
      <dgm:spPr/>
    </dgm:pt>
    <dgm:pt modelId="{C96D082D-1F73-40E5-B8BD-1D2172F764D6}" type="pres">
      <dgm:prSet presAssocID="{AB064320-6F52-4FE5-8821-E958878A3EF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6058F50F-FBBD-4F5A-A099-58F5EA70FBB8}" type="presOf" srcId="{0BAC969F-3C89-4DCD-855E-44DFFC4B13C8}" destId="{09027AC4-53A3-4B62-86A4-8FE69329A9C4}" srcOrd="0" destOrd="0" presId="urn:microsoft.com/office/officeart/2018/2/layout/IconVerticalSolidList"/>
    <dgm:cxn modelId="{B87BDC14-962A-4E00-8DA5-1C06B7DC7D22}" srcId="{0BAC969F-3C89-4DCD-855E-44DFFC4B13C8}" destId="{9EB144BD-4622-4546-A500-8A04A2ADB933}" srcOrd="1" destOrd="0" parTransId="{A06AA439-D407-4945-9741-CE9A9E5A0C2C}" sibTransId="{EA03AE67-0FAE-43E0-9CD4-2C0B1DB82F53}"/>
    <dgm:cxn modelId="{A6C9141A-970F-4D31-8207-33838E1DC718}" type="presOf" srcId="{1D6856FD-A0E7-4A86-86F0-A66BEF42D7A7}" destId="{3404D823-6F89-409B-8355-C912FDD0AA38}" srcOrd="0" destOrd="0" presId="urn:microsoft.com/office/officeart/2018/2/layout/IconVerticalSolidList"/>
    <dgm:cxn modelId="{E7953266-09E7-425A-A032-46F5D403F909}" type="presOf" srcId="{AB064320-6F52-4FE5-8821-E958878A3EF4}" destId="{C96D082D-1F73-40E5-B8BD-1D2172F764D6}" srcOrd="0" destOrd="0" presId="urn:microsoft.com/office/officeart/2018/2/layout/IconVerticalSolidList"/>
    <dgm:cxn modelId="{341D046E-55F7-4195-8C0A-4A937F6017CC}" type="presOf" srcId="{9EB144BD-4622-4546-A500-8A04A2ADB933}" destId="{28333CCF-D9CC-4AC7-827C-F41D72F4044C}" srcOrd="0" destOrd="0" presId="urn:microsoft.com/office/officeart/2018/2/layout/IconVerticalSolidList"/>
    <dgm:cxn modelId="{A01B644F-F304-4D85-A3FD-605C582CF069}" srcId="{0BAC969F-3C89-4DCD-855E-44DFFC4B13C8}" destId="{AB064320-6F52-4FE5-8821-E958878A3EF4}" srcOrd="2" destOrd="0" parTransId="{8FACFDBB-A864-4142-9BE7-1935D10D53D4}" sibTransId="{CD691848-1865-4D1B-BBC1-43A2BAE65684}"/>
    <dgm:cxn modelId="{C4B7A2ED-10AC-462F-9BA8-6FEC2FFB5A09}" srcId="{0BAC969F-3C89-4DCD-855E-44DFFC4B13C8}" destId="{1D6856FD-A0E7-4A86-86F0-A66BEF42D7A7}" srcOrd="0" destOrd="0" parTransId="{804FB870-A0C5-4DE8-93AA-2E29E6695BF0}" sibTransId="{EBFA1F42-70C5-42D2-8FFF-68FB520AEA2A}"/>
    <dgm:cxn modelId="{F4816AF5-EACD-4722-A250-C37E8B956887}" type="presParOf" srcId="{09027AC4-53A3-4B62-86A4-8FE69329A9C4}" destId="{2720326D-1075-4A36-B823-994E147B460A}" srcOrd="0" destOrd="0" presId="urn:microsoft.com/office/officeart/2018/2/layout/IconVerticalSolidList"/>
    <dgm:cxn modelId="{9B379BA6-53D4-4A8C-8E14-3E6FF4DE2A31}" type="presParOf" srcId="{2720326D-1075-4A36-B823-994E147B460A}" destId="{1951E1B1-E3C9-41EE-BC81-B8B56A000988}" srcOrd="0" destOrd="0" presId="urn:microsoft.com/office/officeart/2018/2/layout/IconVerticalSolidList"/>
    <dgm:cxn modelId="{94A0276D-5866-4828-9D12-7FAED24D3CB4}" type="presParOf" srcId="{2720326D-1075-4A36-B823-994E147B460A}" destId="{6E2CBCA8-A0C6-4DBF-A080-3A28749E261E}" srcOrd="1" destOrd="0" presId="urn:microsoft.com/office/officeart/2018/2/layout/IconVerticalSolidList"/>
    <dgm:cxn modelId="{5A922EE5-72EB-44E6-8AC8-3CA5951E421D}" type="presParOf" srcId="{2720326D-1075-4A36-B823-994E147B460A}" destId="{A6CAAB48-1508-4CD6-A45C-D1006EB34FA5}" srcOrd="2" destOrd="0" presId="urn:microsoft.com/office/officeart/2018/2/layout/IconVerticalSolidList"/>
    <dgm:cxn modelId="{DCEC5C8A-00DF-48DA-A4FA-32382C9B8870}" type="presParOf" srcId="{2720326D-1075-4A36-B823-994E147B460A}" destId="{3404D823-6F89-409B-8355-C912FDD0AA38}" srcOrd="3" destOrd="0" presId="urn:microsoft.com/office/officeart/2018/2/layout/IconVerticalSolidList"/>
    <dgm:cxn modelId="{2C13B9D6-5E87-44F1-A1CB-0DC7E5BA1C28}" type="presParOf" srcId="{09027AC4-53A3-4B62-86A4-8FE69329A9C4}" destId="{FD8F78CC-C309-4E1B-9623-A22275DF7E3F}" srcOrd="1" destOrd="0" presId="urn:microsoft.com/office/officeart/2018/2/layout/IconVerticalSolidList"/>
    <dgm:cxn modelId="{6B32C688-0491-483C-B4D0-5CABBEF26667}" type="presParOf" srcId="{09027AC4-53A3-4B62-86A4-8FE69329A9C4}" destId="{4B7331D0-D93F-4181-8013-8ED38DC72198}" srcOrd="2" destOrd="0" presId="urn:microsoft.com/office/officeart/2018/2/layout/IconVerticalSolidList"/>
    <dgm:cxn modelId="{96D6E3AF-0381-4532-8A29-B1D6CEAAA215}" type="presParOf" srcId="{4B7331D0-D93F-4181-8013-8ED38DC72198}" destId="{47DB82D3-52F6-4EC1-8BC9-2C38998785B5}" srcOrd="0" destOrd="0" presId="urn:microsoft.com/office/officeart/2018/2/layout/IconVerticalSolidList"/>
    <dgm:cxn modelId="{9A694D1B-2981-4769-8D22-391460D8E6A8}" type="presParOf" srcId="{4B7331D0-D93F-4181-8013-8ED38DC72198}" destId="{AABF9895-D3C7-40B9-8FD6-AA75708B1ABD}" srcOrd="1" destOrd="0" presId="urn:microsoft.com/office/officeart/2018/2/layout/IconVerticalSolidList"/>
    <dgm:cxn modelId="{1B264AC4-B460-4C88-BABE-83C7C5A5033B}" type="presParOf" srcId="{4B7331D0-D93F-4181-8013-8ED38DC72198}" destId="{5B00E7F6-8ADC-484C-A73F-F0630053B771}" srcOrd="2" destOrd="0" presId="urn:microsoft.com/office/officeart/2018/2/layout/IconVerticalSolidList"/>
    <dgm:cxn modelId="{D8F48879-396B-45DB-8493-D3CDF49C0AA4}" type="presParOf" srcId="{4B7331D0-D93F-4181-8013-8ED38DC72198}" destId="{28333CCF-D9CC-4AC7-827C-F41D72F4044C}" srcOrd="3" destOrd="0" presId="urn:microsoft.com/office/officeart/2018/2/layout/IconVerticalSolidList"/>
    <dgm:cxn modelId="{272542D5-B9B4-4D02-AAD9-C741473A3466}" type="presParOf" srcId="{09027AC4-53A3-4B62-86A4-8FE69329A9C4}" destId="{FEDA7981-F83B-441C-B815-C26175604378}" srcOrd="3" destOrd="0" presId="urn:microsoft.com/office/officeart/2018/2/layout/IconVerticalSolidList"/>
    <dgm:cxn modelId="{BD106AB2-5732-4C2A-AD24-1ACB9F5D9B77}" type="presParOf" srcId="{09027AC4-53A3-4B62-86A4-8FE69329A9C4}" destId="{43931546-409B-4ACE-8E59-22AFD33C7B4B}" srcOrd="4" destOrd="0" presId="urn:microsoft.com/office/officeart/2018/2/layout/IconVerticalSolidList"/>
    <dgm:cxn modelId="{F553A1CB-A519-472A-94A6-3EC674772609}" type="presParOf" srcId="{43931546-409B-4ACE-8E59-22AFD33C7B4B}" destId="{3B5B77F2-634B-4114-A08C-07DC150C56E9}" srcOrd="0" destOrd="0" presId="urn:microsoft.com/office/officeart/2018/2/layout/IconVerticalSolidList"/>
    <dgm:cxn modelId="{E27EEB73-F487-4980-8F93-8E1D1B7C0726}" type="presParOf" srcId="{43931546-409B-4ACE-8E59-22AFD33C7B4B}" destId="{06202F52-0E77-4005-BBDD-89B08A3D0519}" srcOrd="1" destOrd="0" presId="urn:microsoft.com/office/officeart/2018/2/layout/IconVerticalSolidList"/>
    <dgm:cxn modelId="{8197CBA1-73E7-461E-9AC3-89CD93231466}" type="presParOf" srcId="{43931546-409B-4ACE-8E59-22AFD33C7B4B}" destId="{02272F8A-1257-4947-A56F-91A560C6D0BD}" srcOrd="2" destOrd="0" presId="urn:microsoft.com/office/officeart/2018/2/layout/IconVerticalSolidList"/>
    <dgm:cxn modelId="{4A3FCCD3-1A3D-4846-BAF2-2C8A8AADF487}" type="presParOf" srcId="{43931546-409B-4ACE-8E59-22AFD33C7B4B}" destId="{C96D082D-1F73-40E5-B8BD-1D2172F764D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51E1B1-E3C9-41EE-BC81-B8B56A000988}">
      <dsp:nvSpPr>
        <dsp:cNvPr id="0" name=""/>
        <dsp:cNvSpPr/>
      </dsp:nvSpPr>
      <dsp:spPr>
        <a:xfrm>
          <a:off x="0" y="424"/>
          <a:ext cx="10515600" cy="993532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2CBCA8-A0C6-4DBF-A080-3A28749E261E}">
      <dsp:nvSpPr>
        <dsp:cNvPr id="0" name=""/>
        <dsp:cNvSpPr/>
      </dsp:nvSpPr>
      <dsp:spPr>
        <a:xfrm>
          <a:off x="300543" y="223969"/>
          <a:ext cx="546442" cy="54644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04D823-6F89-409B-8355-C912FDD0AA38}">
      <dsp:nvSpPr>
        <dsp:cNvPr id="0" name=""/>
        <dsp:cNvSpPr/>
      </dsp:nvSpPr>
      <dsp:spPr>
        <a:xfrm>
          <a:off x="1147529" y="424"/>
          <a:ext cx="9368070" cy="993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149" tIns="105149" rIns="105149" bIns="10514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1941 </a:t>
          </a:r>
          <a:r>
            <a:rPr lang="en-US" sz="2500" kern="1200"/>
            <a:t>– Establishment of the Foreign Broadcast Monitoring Service (FBMS)</a:t>
          </a:r>
        </a:p>
      </dsp:txBody>
      <dsp:txXfrm>
        <a:off x="1147529" y="424"/>
        <a:ext cx="9368070" cy="993532"/>
      </dsp:txXfrm>
    </dsp:sp>
    <dsp:sp modelId="{47DB82D3-52F6-4EC1-8BC9-2C38998785B5}">
      <dsp:nvSpPr>
        <dsp:cNvPr id="0" name=""/>
        <dsp:cNvSpPr/>
      </dsp:nvSpPr>
      <dsp:spPr>
        <a:xfrm>
          <a:off x="0" y="1242339"/>
          <a:ext cx="10515600" cy="993532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BF9895-D3C7-40B9-8FD6-AA75708B1ABD}">
      <dsp:nvSpPr>
        <dsp:cNvPr id="0" name=""/>
        <dsp:cNvSpPr/>
      </dsp:nvSpPr>
      <dsp:spPr>
        <a:xfrm>
          <a:off x="300543" y="1465884"/>
          <a:ext cx="546442" cy="54644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333CCF-D9CC-4AC7-827C-F41D72F4044C}">
      <dsp:nvSpPr>
        <dsp:cNvPr id="0" name=""/>
        <dsp:cNvSpPr/>
      </dsp:nvSpPr>
      <dsp:spPr>
        <a:xfrm>
          <a:off x="1147529" y="1242339"/>
          <a:ext cx="9368070" cy="993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149" tIns="105149" rIns="105149" bIns="10514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July 2004</a:t>
          </a:r>
          <a:r>
            <a:rPr lang="en-US" sz="2500" kern="1200"/>
            <a:t> – Commission recommended open source intelligence agency </a:t>
          </a:r>
        </a:p>
      </dsp:txBody>
      <dsp:txXfrm>
        <a:off x="1147529" y="1242339"/>
        <a:ext cx="9368070" cy="993532"/>
      </dsp:txXfrm>
    </dsp:sp>
    <dsp:sp modelId="{3B5B77F2-634B-4114-A08C-07DC150C56E9}">
      <dsp:nvSpPr>
        <dsp:cNvPr id="0" name=""/>
        <dsp:cNvSpPr/>
      </dsp:nvSpPr>
      <dsp:spPr>
        <a:xfrm>
          <a:off x="0" y="2484255"/>
          <a:ext cx="10515600" cy="993532"/>
        </a:xfrm>
        <a:prstGeom prst="roundRect">
          <a:avLst>
            <a:gd name="adj" fmla="val 10000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202F52-0E77-4005-BBDD-89B08A3D0519}">
      <dsp:nvSpPr>
        <dsp:cNvPr id="0" name=""/>
        <dsp:cNvSpPr/>
      </dsp:nvSpPr>
      <dsp:spPr>
        <a:xfrm>
          <a:off x="300543" y="2707799"/>
          <a:ext cx="546442" cy="54644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6D082D-1F73-40E5-B8BD-1D2172F764D6}">
      <dsp:nvSpPr>
        <dsp:cNvPr id="0" name=""/>
        <dsp:cNvSpPr/>
      </dsp:nvSpPr>
      <dsp:spPr>
        <a:xfrm>
          <a:off x="1147529" y="2484255"/>
          <a:ext cx="9368070" cy="9935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5149" tIns="105149" rIns="105149" bIns="10514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Open Source center created to collect information, absorbed FBMS</a:t>
          </a:r>
        </a:p>
      </dsp:txBody>
      <dsp:txXfrm>
        <a:off x="1147529" y="2484255"/>
        <a:ext cx="9368070" cy="9935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3.pn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m.com/think/topics/osint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5012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BD6ABC-15BD-C4DB-6F2E-051A97155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6FFED9-D485-3B06-E324-D1A079CE084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46B66D-CB02-D07F-8570-1D1535A35B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D2D00-43EC-1469-F6DE-CEAF5980D6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686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https://www.ibm.com/think/topics/osint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1CC0D-8F81-D68C-6BA1-F6558E895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870D76-279F-3137-FC33-326091257C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C13FAF-A799-17EF-88A4-EA8CFD633A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48C10E-8A9F-8214-2734-C38AD30C76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26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FFD73-DE4C-467B-6313-0DB468A07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B1C16C-AC86-5E01-F414-1733DB45C3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FC7C99-A234-4B9C-8C8B-BE68A908BD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F9B8DD-A15F-284B-3EAD-20F2AE4FB8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4669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613C7F-78B2-889E-21FA-C0DBFF9AB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589F24-A2D1-B1F0-5DBB-3BFD4C3A141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94E942-24DB-E4E9-9276-31D1DB5CCA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AC50EC-77CE-EEE3-7F2F-7C399452DC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4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5A8991-5EB1-A5FC-27D7-B2CCECFA5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E135F5-0431-7BAD-BC7C-6A6E5E58AE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24795C-0C87-1A29-8667-443E469BBA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Image should be shown here that will have a social media profile for a software engineer for a company with listed skills in specific areas for that company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393BA6-E68B-FC5C-4237-ABE23B0207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321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E5E67-2CC8-3484-74D9-606C4DF6E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A97C3D-96E3-93DA-4632-F839B4B1EC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89A4B3-55C6-144F-39D9-D3F0E5A69D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31F808-6E12-7B14-1BF9-93605B1E74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5424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add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slideLayout" Target="../slideLayouts/slideLayout6.xml"/><Relationship Id="rId1" Type="http://schemas.openxmlformats.org/officeDocument/2006/relationships/video" Target="https://www.youtube.com/embed/HORzekIiZZ0?feature=oembed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slideLayout" Target="../slideLayouts/slideLayout12.xml"/><Relationship Id="rId1" Type="http://schemas.openxmlformats.org/officeDocument/2006/relationships/video" Target="https://www.youtube.com/embed/ty2cUeiAcdY?feature=oembed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hatsmyname.app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keyserver.ubuntu.com/" TargetMode="External"/><Relationship Id="rId4" Type="http://schemas.openxmlformats.org/officeDocument/2006/relationships/hyperlink" Target="https://archive.org/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tryhackme.com/room/sakura" TargetMode="Externa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>
                <a:cs typeface="Biome"/>
              </a:rPr>
              <a:t>OSINT</a:t>
            </a:r>
            <a:endParaRPr lang="en-US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670628"/>
            <a:ext cx="12191997" cy="2577772"/>
          </a:xfrm>
        </p:spPr>
        <p:txBody>
          <a:bodyPr/>
          <a:lstStyle/>
          <a:p>
            <a:r>
              <a:rPr lang="en-US"/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51463-B444-74B0-314B-9B69B1F11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Biome"/>
              </a:rPr>
              <a:t>Lets start with a fun demonstration</a:t>
            </a:r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74E3EEA-A9EE-16D2-DE89-156A526BE292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>
                <a:cs typeface="Biome"/>
              </a:rPr>
              <a:t>Search this on google: </a:t>
            </a:r>
            <a:endParaRPr lang="en-US" err="1"/>
          </a:p>
          <a:p>
            <a:pPr marL="0" indent="0">
              <a:buNone/>
            </a:pPr>
            <a:r>
              <a:rPr lang="en-US">
                <a:cs typeface="Biome"/>
              </a:rPr>
              <a:t> not for public release </a:t>
            </a:r>
            <a:r>
              <a:rPr lang="en-US" err="1">
                <a:cs typeface="Biome"/>
              </a:rPr>
              <a:t>filetype:pdf</a:t>
            </a:r>
            <a:endParaRPr lang="en-US">
              <a:cs typeface="Biome"/>
            </a:endParaRP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>
                <a:cs typeface="Biome"/>
              </a:rPr>
              <a:t>Or maybe: </a:t>
            </a:r>
          </a:p>
          <a:p>
            <a:pPr marL="0" indent="0">
              <a:buNone/>
            </a:pPr>
            <a:r>
              <a:rPr lang="en-US">
                <a:cs typeface="Biome"/>
              </a:rPr>
              <a:t> </a:t>
            </a:r>
            <a:r>
              <a:rPr lang="en-US">
                <a:ea typeface="+mn-lt"/>
                <a:cs typeface="+mn-lt"/>
              </a:rPr>
              <a:t>”index of” </a:t>
            </a:r>
            <a:r>
              <a:rPr lang="en-US" err="1">
                <a:ea typeface="+mn-lt"/>
                <a:cs typeface="+mn-lt"/>
              </a:rPr>
              <a:t>inurl:ftp</a:t>
            </a:r>
            <a:r>
              <a:rPr lang="en-US">
                <a:ea typeface="+mn-lt"/>
                <a:cs typeface="+mn-lt"/>
              </a:rPr>
              <a:t> secret</a:t>
            </a:r>
          </a:p>
          <a:p>
            <a:pPr marL="0" indent="0">
              <a:buNone/>
            </a:pPr>
            <a:endParaRPr lang="en-US"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>
                <a:cs typeface="Biome"/>
              </a:rPr>
              <a:t>Act of "Google Dorking"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3C26E6-0BFB-7E3C-06A7-5A15F3A1B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303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389DEDEF-1558-43A5-1387-02F1BE06B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/>
          <a:lstStyle/>
          <a:p>
            <a:r>
              <a:rPr lang="en-US">
                <a:cs typeface="Biome"/>
              </a:rPr>
              <a:t>"Search Hacking"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F8F9E6-7FFC-3AC0-89C1-711A67D780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948" y="3426000"/>
            <a:ext cx="4958081" cy="2387865"/>
          </a:xfrm>
        </p:spPr>
        <p:txBody>
          <a:bodyPr>
            <a:normAutofit/>
          </a:bodyPr>
          <a:lstStyle/>
          <a:p>
            <a:r>
              <a:rPr lang="en-US"/>
              <a:t>Google Dorking</a:t>
            </a:r>
          </a:p>
        </p:txBody>
      </p:sp>
      <p:pic>
        <p:nvPicPr>
          <p:cNvPr id="6" name="Content Placeholder 5" descr="The Top 15 Google Dorking Commands You Need To Know">
            <a:extLst>
              <a:ext uri="{FF2B5EF4-FFF2-40B4-BE49-F238E27FC236}">
                <a16:creationId xmlns:a16="http://schemas.microsoft.com/office/drawing/2014/main" id="{42ECE114-C195-2981-E402-A605363AB4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/>
        </p:blipFill>
        <p:spPr>
          <a:xfrm>
            <a:off x="7489159" y="336550"/>
            <a:ext cx="3339845" cy="6184900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1F0208-B30C-2C10-BD51-E5DED82EE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509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DF4D4-7480-82E1-199F-6C91C2CF1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Biome"/>
              </a:rPr>
              <a:t>What other kinds of information can OSINT FIND?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B87F3C-4D38-4EFF-A6EB-4E179ADAB840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Table Placeholder 5">
            <a:extLst>
              <a:ext uri="{FF2B5EF4-FFF2-40B4-BE49-F238E27FC236}">
                <a16:creationId xmlns:a16="http://schemas.microsoft.com/office/drawing/2014/main" id="{AF9ACAAA-B070-B84D-713B-C700F2D4A340}"/>
              </a:ext>
            </a:extLst>
          </p:cNvPr>
          <p:cNvGraphicFramePr>
            <a:graphicFrameLocks noGrp="1"/>
          </p:cNvGraphicFramePr>
          <p:nvPr>
            <p:ph type="tbl" sz="quarter" idx="37"/>
            <p:extLst>
              <p:ext uri="{D42A27DB-BD31-4B8C-83A1-F6EECF244321}">
                <p14:modId xmlns:p14="http://schemas.microsoft.com/office/powerpoint/2010/main" val="494718093"/>
              </p:ext>
            </p:extLst>
          </p:nvPr>
        </p:nvGraphicFramePr>
        <p:xfrm>
          <a:off x="5037992" y="1684582"/>
          <a:ext cx="6883933" cy="2917605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2751666">
                  <a:extLst>
                    <a:ext uri="{9D8B030D-6E8A-4147-A177-3AD203B41FA5}">
                      <a16:colId xmlns:a16="http://schemas.microsoft.com/office/drawing/2014/main" val="2574371059"/>
                    </a:ext>
                  </a:extLst>
                </a:gridCol>
                <a:gridCol w="4132267">
                  <a:extLst>
                    <a:ext uri="{9D8B030D-6E8A-4147-A177-3AD203B41FA5}">
                      <a16:colId xmlns:a16="http://schemas.microsoft.com/office/drawing/2014/main" val="4160510501"/>
                    </a:ext>
                  </a:extLst>
                </a:gridCol>
              </a:tblGrid>
              <a:tr h="423333">
                <a:tc>
                  <a:txBody>
                    <a:bodyPr/>
                    <a:lstStyle/>
                    <a:p>
                      <a:r>
                        <a:rPr lang="en-US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Details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0138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Social Media 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Entrance badges, office photos,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323414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Social engineering enablement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Blackmail information, </a:t>
                      </a:r>
                      <a:r>
                        <a:rPr lang="en-US" err="1"/>
                        <a:t>Heirarchy</a:t>
                      </a:r>
                      <a:r>
                        <a:rPr lang="en-US"/>
                        <a:t> mapping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199700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Attack surface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Supply chain partners, Subsidiaries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703812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Tech stack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What software are they using?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2158005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Domain enumeration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Any weird admin pages?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271947"/>
                  </a:ext>
                </a:extLst>
              </a:tr>
              <a:tr h="3708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err="1"/>
                        <a:t>Github</a:t>
                      </a:r>
                      <a:r>
                        <a:rPr lang="en-US"/>
                        <a:t> secrets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/>
                        <a:t>API keys / software stacks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6446082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4A315E-BFF7-F686-3FAA-698ADB8B5301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226175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26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110775-FD12-3588-E39B-E6B3BA6DE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1465A02-5683-951C-CBC9-08E8A75C5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/>
          <a:lstStyle/>
          <a:p>
            <a:r>
              <a:rPr lang="en-US">
                <a:cs typeface="Biome"/>
              </a:rPr>
              <a:t>What does this tell you about the company?</a:t>
            </a:r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8FA39BE-AA99-9980-7642-932C77A8C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Calibri" panose="020B0604020202020204" pitchFamily="34" charset="0"/>
              <a:buChar char="-"/>
            </a:pPr>
            <a:r>
              <a:rPr lang="en-US" sz="2400" err="1">
                <a:cs typeface="Biome Light"/>
              </a:rPr>
              <a:t>Eol</a:t>
            </a:r>
            <a:r>
              <a:rPr lang="en-US" sz="2400">
                <a:cs typeface="Biome Light"/>
              </a:rPr>
              <a:t> hardware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en-US" sz="2400">
                <a:cs typeface="Biome Light"/>
              </a:rPr>
              <a:t>Unsecured Protocols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r>
              <a:rPr lang="en-US" sz="2400">
                <a:cs typeface="Biome Light"/>
              </a:rPr>
              <a:t>Defunded security team</a:t>
            </a:r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 sz="2400">
              <a:cs typeface="Biome Light"/>
            </a:endParaRPr>
          </a:p>
          <a:p>
            <a:r>
              <a:rPr lang="en-US" sz="2400">
                <a:cs typeface="Biome Light"/>
              </a:rPr>
              <a:t>Is this useful to an attacker?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F3C82-E0E0-F2C3-E6E9-F85B8F2C2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2" name="Picture 1" descr="A white background with black text&#10;&#10;AI-generated content may be incorrect.">
            <a:extLst>
              <a:ext uri="{FF2B5EF4-FFF2-40B4-BE49-F238E27FC236}">
                <a16:creationId xmlns:a16="http://schemas.microsoft.com/office/drawing/2014/main" id="{59D0588F-73AC-448E-8F2B-CDE6C42C2C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910" y="2122418"/>
            <a:ext cx="6096000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459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D4AF81-FF8C-364D-6B6C-B344FA303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72579-514E-9AC9-FE57-60AB5ED76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627" y="173736"/>
            <a:ext cx="4352662" cy="2203704"/>
          </a:xfrm>
        </p:spPr>
        <p:txBody>
          <a:bodyPr/>
          <a:lstStyle/>
          <a:p>
            <a:r>
              <a:rPr lang="en-US">
                <a:cs typeface="Biome"/>
              </a:rPr>
              <a:t>Hackers using OSINT</a:t>
            </a:r>
            <a:endParaRPr lang="en-US"/>
          </a:p>
        </p:txBody>
      </p:sp>
      <p:pic>
        <p:nvPicPr>
          <p:cNvPr id="6" name="Picture Placeholder 5" descr="A blue and purple spiral">
            <a:extLst>
              <a:ext uri="{FF2B5EF4-FFF2-40B4-BE49-F238E27FC236}">
                <a16:creationId xmlns:a16="http://schemas.microsoft.com/office/drawing/2014/main" id="{9F61E3AA-3A18-D731-C9AE-6135D9382D1E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02" b="202"/>
          <a:stretch/>
        </p:blipFill>
        <p:spPr>
          <a:xfrm>
            <a:off x="336550" y="336550"/>
            <a:ext cx="5303640" cy="61849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2402A-773D-9DB3-29AD-C2406505E5B8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889627" y="3104277"/>
            <a:ext cx="4371560" cy="302220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>
                <a:cs typeface="Biome"/>
              </a:rPr>
              <a:t>"Who works at the company?"</a:t>
            </a:r>
            <a:endParaRPr lang="en-US"/>
          </a:p>
          <a:p>
            <a:pPr marL="285750" indent="-285750">
              <a:buFont typeface="Calibri"/>
              <a:buChar char="-"/>
            </a:pPr>
            <a:r>
              <a:rPr lang="en-US">
                <a:cs typeface="Biome"/>
              </a:rPr>
              <a:t>"What software does the company use?"</a:t>
            </a:r>
            <a:endParaRPr lang="en-US"/>
          </a:p>
          <a:p>
            <a:pPr marL="285750" indent="-285750">
              <a:buFont typeface="Calibri"/>
              <a:buChar char="-"/>
            </a:pPr>
            <a:r>
              <a:rPr lang="en-US">
                <a:cs typeface="Biome"/>
              </a:rPr>
              <a:t>Did an employee reveal confidential information online?</a:t>
            </a:r>
          </a:p>
          <a:p>
            <a:pPr marL="285750" indent="-285750">
              <a:buFont typeface="Calibri"/>
              <a:buChar char="-"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F8A9B2-15C5-44B8-B2AF-879438A16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5" name="Picture 4" descr="A screenshot of a website&#10;&#10;AI-generated content may be incorrect.">
            <a:extLst>
              <a:ext uri="{FF2B5EF4-FFF2-40B4-BE49-F238E27FC236}">
                <a16:creationId xmlns:a16="http://schemas.microsoft.com/office/drawing/2014/main" id="{7372A93B-1B69-8033-C457-5FF2B2B340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843" y="226526"/>
            <a:ext cx="5576953" cy="641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80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C1DAABDB-4743-5C10-2231-7C152323E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/>
          <a:lstStyle/>
          <a:p>
            <a:r>
              <a:rPr lang="en-US">
                <a:cs typeface="Biome"/>
              </a:rPr>
              <a:t>Website demonstration:</a:t>
            </a: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17A3EF-544C-0A5A-5D4B-C7716990A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err="1"/>
              <a:t>Whatsmyname.web</a:t>
            </a:r>
            <a:r>
              <a:rPr lang="en-US"/>
              <a:t> </a:t>
            </a:r>
          </a:p>
        </p:txBody>
      </p:sp>
      <p:pic>
        <p:nvPicPr>
          <p:cNvPr id="7" name="Picture 6" descr="Skyscrapers And Location Icons">
            <a:extLst>
              <a:ext uri="{FF2B5EF4-FFF2-40B4-BE49-F238E27FC236}">
                <a16:creationId xmlns:a16="http://schemas.microsoft.com/office/drawing/2014/main" id="{BE3EB6B8-21C5-72B5-2265-AEF543F094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5809" r="38808" b="6254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2EF11C-C21F-7292-8B34-A9A02478D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6337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11C8A-400F-0AFF-BECE-6EF7A5D94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 anchor="b">
            <a:normAutofit/>
          </a:bodyPr>
          <a:lstStyle/>
          <a:p>
            <a:r>
              <a:rPr lang="en-US"/>
              <a:t>Case Study: </a:t>
            </a:r>
            <a:r>
              <a:rPr lang="en-US" err="1"/>
              <a:t>Osint</a:t>
            </a:r>
            <a:r>
              <a:rPr lang="en-US"/>
              <a:t> on the offense</a:t>
            </a:r>
          </a:p>
        </p:txBody>
      </p:sp>
      <p:pic>
        <p:nvPicPr>
          <p:cNvPr id="5" name="Online Media 4" title="SOCIAL MEDIA OSINT (private accounts)">
            <a:hlinkClick r:id="" action="ppaction://noaction"/>
            <a:extLst>
              <a:ext uri="{FF2B5EF4-FFF2-40B4-BE49-F238E27FC236}">
                <a16:creationId xmlns:a16="http://schemas.microsoft.com/office/drawing/2014/main" id="{21DE8DB6-3395-04FF-5971-9EF3364B89B5}"/>
              </a:ext>
            </a:extLst>
          </p:cNvPr>
          <p:cNvPicPr>
            <a:picLocks noGrp="1" noRot="1" noChangeAspect="1"/>
          </p:cNvPicPr>
          <p:nvPr>
            <p:ph sz="quarter" idx="3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762407" y="2470150"/>
            <a:ext cx="6507343" cy="3676649"/>
          </a:xfrm>
          <a:prstGeom prst="rect">
            <a:avLst/>
          </a:prstGeom>
          <a:noFill/>
        </p:spPr>
      </p:pic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0D5A9AD6-9030-8FB2-E026-51A44B81D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83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>
                <a:cs typeface="Biome"/>
              </a:rPr>
              <a:t>Regarding the </a:t>
            </a:r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Biome Light"/>
              </a:rPr>
              <a:t>Defense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692FC88-DAD7-F5AD-7831-DE5432210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2"/>
            <a:ext cx="12227942" cy="685799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D6A3FE-1BF6-4C1A-0553-EBD497A69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/>
          <a:p>
            <a:r>
              <a:rPr lang="en-US">
                <a:cs typeface="Biome"/>
              </a:rPr>
              <a:t>How would you defend against </a:t>
            </a:r>
            <a:r>
              <a:rPr lang="en-US" err="1">
                <a:cs typeface="Biome"/>
              </a:rPr>
              <a:t>osint</a:t>
            </a:r>
            <a:r>
              <a:rPr lang="en-US">
                <a:cs typeface="Biome"/>
              </a:rPr>
              <a:t>?</a:t>
            </a:r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29CD464-6AB0-32DE-85F3-1563EF632D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7339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/>
          <a:lstStyle/>
          <a:p>
            <a:r>
              <a:rPr lang="en-US">
                <a:cs typeface="Biome"/>
              </a:rPr>
              <a:t>OSINT Defense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EE91-E849-1CB0-9E51-A58B99C631C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2373002" y="2474811"/>
            <a:ext cx="4015098" cy="352839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>
                <a:cs typeface="Biome"/>
              </a:rPr>
              <a:t>Education:</a:t>
            </a:r>
            <a:r>
              <a:rPr lang="en-US">
                <a:cs typeface="Biome"/>
              </a:rPr>
              <a:t> </a:t>
            </a: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>
                <a:cs typeface="Biome"/>
              </a:rPr>
              <a:t>Cybersecurity training </a:t>
            </a: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>
                <a:cs typeface="Biome"/>
              </a:rPr>
              <a:t>Non Disclosure Agreement</a:t>
            </a: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>
                <a:cs typeface="Biome"/>
              </a:rPr>
              <a:t>Social Media Policy</a:t>
            </a: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>
                <a:cs typeface="Biome"/>
              </a:rPr>
              <a:t>Encouraging of sensitive members to have private profiles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774F1A-D233-C240-B22D-F82C6161FAC1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95159" y="2474811"/>
            <a:ext cx="4227332" cy="352839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b="1">
                <a:cs typeface="Biome"/>
              </a:rPr>
              <a:t>Active testing:</a:t>
            </a:r>
            <a:endParaRPr lang="en-US">
              <a:cs typeface="Biome"/>
            </a:endParaRPr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>
                <a:cs typeface="Biome"/>
              </a:rPr>
              <a:t>Penetration tests (OSINT)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Biome"/>
              </a:rPr>
              <a:t>Social media monitoring tools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Biome"/>
              </a:rPr>
              <a:t>Routine audits of social media accounts</a:t>
            </a:r>
          </a:p>
          <a:p>
            <a:pPr marL="285750" indent="-285750">
              <a:buFont typeface="Calibri"/>
              <a:buChar char="-"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32448" y="3962135"/>
            <a:ext cx="6327105" cy="2653771"/>
          </a:xfrm>
        </p:spPr>
        <p:txBody>
          <a:bodyPr>
            <a:normAutofit/>
          </a:bodyPr>
          <a:lstStyle/>
          <a:p>
            <a:r>
              <a:rPr lang="en-US"/>
              <a:t>Introduction – What is OSINT?</a:t>
            </a:r>
          </a:p>
          <a:p>
            <a:endParaRPr lang="en-US"/>
          </a:p>
          <a:p>
            <a:r>
              <a:rPr lang="en-US" b="1"/>
              <a:t>Application </a:t>
            </a:r>
            <a:r>
              <a:rPr lang="en-US"/>
              <a:t>– How do red teamers use it?</a:t>
            </a:r>
          </a:p>
          <a:p>
            <a:r>
              <a:rPr lang="en-US" b="1"/>
              <a:t>Application </a:t>
            </a:r>
            <a:r>
              <a:rPr lang="en-US"/>
              <a:t>– How to blue teamers defend?</a:t>
            </a:r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F68CD-4847-527F-4EEA-739CAC41D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>
            <a:normAutofit/>
          </a:bodyPr>
          <a:lstStyle/>
          <a:p>
            <a:r>
              <a:rPr lang="en-US">
                <a:cs typeface="Biome"/>
              </a:rPr>
              <a:t>How do defenders use </a:t>
            </a:r>
            <a:r>
              <a:rPr lang="en-US" err="1">
                <a:cs typeface="Biome"/>
              </a:rPr>
              <a:t>osint</a:t>
            </a:r>
            <a:r>
              <a:rPr lang="en-US">
                <a:cs typeface="Biome"/>
              </a:rPr>
              <a:t>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4096D6-80F0-2337-DD62-02F3CDC350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3097848"/>
            <a:ext cx="4466504" cy="340518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Indicator of Compromise Hunting</a:t>
            </a:r>
          </a:p>
          <a:p>
            <a:pPr>
              <a:buClr>
                <a:srgbClr val="1CDFF5"/>
              </a:buClr>
            </a:pPr>
            <a:r>
              <a:rPr lang="en-US"/>
              <a:t>Campaign tracking and pattern analysis</a:t>
            </a:r>
          </a:p>
          <a:p>
            <a:pPr>
              <a:buClr>
                <a:srgbClr val="1CDFF5"/>
              </a:buClr>
            </a:pPr>
            <a:r>
              <a:rPr lang="en-US"/>
              <a:t>Malware family research (virustotal.com)</a:t>
            </a:r>
          </a:p>
          <a:p>
            <a:pPr>
              <a:buClr>
                <a:srgbClr val="1CDFF5"/>
              </a:buClr>
            </a:pPr>
            <a:r>
              <a:rPr lang="en-US"/>
              <a:t>Industry threat trends</a:t>
            </a:r>
          </a:p>
        </p:txBody>
      </p:sp>
      <p:pic>
        <p:nvPicPr>
          <p:cNvPr id="5" name="Picture 4" descr="A close up of a wave&#10;&#10;AI-generated content may be incorrect.">
            <a:extLst>
              <a:ext uri="{FF2B5EF4-FFF2-40B4-BE49-F238E27FC236}">
                <a16:creationId xmlns:a16="http://schemas.microsoft.com/office/drawing/2014/main" id="{7CC78598-2592-8692-2B93-06918C17D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2837" y="0"/>
            <a:ext cx="61023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07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8D0B9-B395-2E2B-6671-FA1AF74B6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Biome"/>
              </a:rPr>
              <a:t>Virus total Demo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4FAB75-500E-900F-CA56-8F2957B5D3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Biome Light"/>
              </a:rPr>
              <a:t>Hash: </a:t>
            </a:r>
            <a:endParaRPr lang="en-US"/>
          </a:p>
          <a:p>
            <a:endParaRPr lang="en-US">
              <a:ea typeface="+mj-lt"/>
              <a:cs typeface="+mj-lt"/>
            </a:endParaRPr>
          </a:p>
          <a:p>
            <a:r>
              <a:rPr lang="en-US">
                <a:ea typeface="+mj-lt"/>
                <a:cs typeface="+mj-lt"/>
              </a:rPr>
              <a:t>0e0d4494780c9010ece88f39f65bfbfcb13236e1652f7fe41e9c84a5b16583a5</a:t>
            </a:r>
            <a:endParaRPr lang="en-US"/>
          </a:p>
          <a:p>
            <a:endParaRPr lang="en-US">
              <a:cs typeface="Biome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06BD40-74F7-689E-D163-38480010A83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226175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385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D4CE5-45DE-6653-8913-2A818B6B1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Biome"/>
              </a:rPr>
              <a:t>Shodan Demonstration</a:t>
            </a:r>
            <a:endParaRPr lang="en-US"/>
          </a:p>
        </p:txBody>
      </p:sp>
      <p:pic>
        <p:nvPicPr>
          <p:cNvPr id="6" name="Online Media 5" title="Demo of Shodan">
            <a:hlinkClick r:id="" action="ppaction://noaction"/>
            <a:extLst>
              <a:ext uri="{FF2B5EF4-FFF2-40B4-BE49-F238E27FC236}">
                <a16:creationId xmlns:a16="http://schemas.microsoft.com/office/drawing/2014/main" id="{B330FDA1-DECB-EEFB-12D1-37FC36C36AD9}"/>
              </a:ext>
            </a:extLst>
          </p:cNvPr>
          <p:cNvPicPr>
            <a:picLocks noGrp="1" noRot="1" noChangeAspect="1"/>
          </p:cNvPicPr>
          <p:nvPr>
            <p:ph sz="quarter" idx="36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433513" y="2465388"/>
            <a:ext cx="6065837" cy="342741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4A25C5-9752-3010-F91C-1E714A627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C9D90FE-CD4F-4997-A63E-B8F2A9EA450A}"/>
              </a:ext>
            </a:extLst>
          </p:cNvPr>
          <p:cNvSpPr>
            <a:spLocks noGrp="1"/>
          </p:cNvSpPr>
          <p:nvPr>
            <p:ph sz="quarter" idx="37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>
                <a:cs typeface="Biome"/>
              </a:rPr>
              <a:t>Tool to map out the internet </a:t>
            </a:r>
            <a:endParaRPr lang="en-US"/>
          </a:p>
          <a:p>
            <a:pPr marL="285750" indent="-285750">
              <a:buFont typeface="Calibri" panose="020B0604020202020204" pitchFamily="34" charset="0"/>
              <a:buChar char="-"/>
            </a:pPr>
            <a:endParaRPr lang="en-US"/>
          </a:p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>
                <a:cs typeface="Biome"/>
              </a:rPr>
              <a:t>Used mainly to assess impact of CVE's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49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3DD5C-1D19-8DFA-A776-9F74729A6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43EBF-2C4C-FA37-6E7C-85CB465AA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/>
          <a:lstStyle/>
          <a:p>
            <a:r>
              <a:rPr lang="en-US">
                <a:cs typeface="Biome"/>
              </a:rPr>
              <a:t>Robots.txt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D5AA06-CD78-BE82-5078-250EB28E4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10" name="Content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A76343B-3111-3BE9-FC1B-EDA431ADF6A7}"/>
              </a:ext>
            </a:extLst>
          </p:cNvPr>
          <p:cNvPicPr>
            <a:picLocks noGrp="1" noChangeAspect="1"/>
          </p:cNvPicPr>
          <p:nvPr>
            <p:ph sz="quarter" idx="35"/>
          </p:nvPr>
        </p:nvPicPr>
        <p:blipFill>
          <a:blip r:embed="rId3"/>
          <a:stretch>
            <a:fillRect/>
          </a:stretch>
        </p:blipFill>
        <p:spPr>
          <a:xfrm>
            <a:off x="2315129" y="2698416"/>
            <a:ext cx="4015098" cy="1460731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421FADF-C24B-C99C-597A-C54A054DE72A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Calibri" panose="020B0604020202020204" pitchFamily="34" charset="0"/>
              <a:buChar char="-"/>
            </a:pPr>
            <a:r>
              <a:rPr lang="en-US">
                <a:cs typeface="Biome"/>
              </a:rPr>
              <a:t>A way to prevent pages from being "crawled" 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cs typeface="Biome"/>
              </a:rPr>
              <a:t>Blocks robots (including ai) from crawling websites specified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3086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US">
                <a:cs typeface="Biome"/>
              </a:rPr>
              <a:t>OSINT Tools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465535"/>
            <a:ext cx="7303538" cy="342726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r>
              <a:rPr lang="en-US">
                <a:ea typeface="+mn-lt"/>
                <a:cs typeface="+mn-lt"/>
                <a:hlinkClick r:id="rId3"/>
              </a:rPr>
              <a:t>https://whatsmyname.app/</a:t>
            </a:r>
            <a:r>
              <a:rPr lang="en-US">
                <a:ea typeface="+mn-lt"/>
                <a:cs typeface="+mn-lt"/>
              </a:rPr>
              <a:t> </a:t>
            </a:r>
            <a:endParaRPr lang="en-US">
              <a:cs typeface="Biome"/>
            </a:endParaRPr>
          </a:p>
          <a:p>
            <a:pPr marL="283210" indent="-283210"/>
            <a:r>
              <a:rPr lang="en-US">
                <a:ea typeface="+mn-lt"/>
                <a:cs typeface="+mn-lt"/>
                <a:hlinkClick r:id="rId4"/>
              </a:rPr>
              <a:t>https://archive.org/</a:t>
            </a:r>
            <a:r>
              <a:rPr lang="en-US">
                <a:ea typeface="+mn-lt"/>
                <a:cs typeface="+mn-lt"/>
              </a:rPr>
              <a:t> </a:t>
            </a:r>
          </a:p>
          <a:p>
            <a:pPr marL="283210" indent="-283210"/>
            <a:r>
              <a:rPr lang="en-US">
                <a:ea typeface="+mn-lt"/>
                <a:cs typeface="+mn-lt"/>
                <a:hlinkClick r:id="rId5"/>
              </a:rPr>
              <a:t>https://keyserver.ubuntu.com/</a:t>
            </a:r>
            <a:r>
              <a:rPr lang="en-US">
                <a:ea typeface="+mn-lt"/>
                <a:cs typeface="+mn-lt"/>
              </a:rPr>
              <a:t> </a:t>
            </a:r>
          </a:p>
          <a:p>
            <a:pPr marL="283210" indent="-283210"/>
            <a:endParaRPr lang="en-US">
              <a:cs typeface="Biome"/>
            </a:endParaRPr>
          </a:p>
          <a:p>
            <a:pPr marL="283210" indent="-283210"/>
            <a:endParaRPr lang="en-US">
              <a:cs typeface="Biome"/>
            </a:endParaRPr>
          </a:p>
          <a:p>
            <a:pPr marL="0" indent="0">
              <a:buNone/>
            </a:pPr>
            <a:r>
              <a:rPr lang="en-US">
                <a:cs typeface="Biome"/>
              </a:rPr>
              <a:t>WEB</a:t>
            </a:r>
          </a:p>
          <a:p>
            <a:pPr marL="283210" indent="-283210"/>
            <a:r>
              <a:rPr lang="en-US">
                <a:ea typeface="+mn-lt"/>
                <a:cs typeface="+mn-lt"/>
              </a:rPr>
              <a:t>Urlscan.io/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D1544-95D3-8A05-6E1B-C08C307C55D4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392160" y="2465388"/>
            <a:ext cx="2856865" cy="3427412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9D6B5-A1EA-94F2-2098-5552A4D2B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Biome"/>
              </a:rPr>
              <a:t>Capture the flag methodology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98793-AFA3-AEEC-6096-D2FEF94D5267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283210" indent="-283210"/>
            <a:r>
              <a:rPr lang="en-US">
                <a:cs typeface="Biome"/>
              </a:rPr>
              <a:t>Fake social media accounts to locate and investigate </a:t>
            </a:r>
          </a:p>
          <a:p>
            <a:pPr marL="283210" indent="-283210"/>
            <a:endParaRPr lang="en-US"/>
          </a:p>
          <a:p>
            <a:pPr marL="283210" indent="-283210"/>
            <a:r>
              <a:rPr lang="en-US">
                <a:cs typeface="Biome"/>
              </a:rPr>
              <a:t>Lets go through a CTF room together: </a:t>
            </a:r>
            <a:endParaRPr lang="en-US"/>
          </a:p>
          <a:p>
            <a:pPr marL="283210" indent="-283210"/>
            <a:r>
              <a:rPr lang="en-US">
                <a:ea typeface="+mn-lt"/>
                <a:cs typeface="+mn-lt"/>
                <a:hlinkClick r:id="rId2"/>
              </a:rPr>
              <a:t>https://tryhackme.com/room/sakura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  <a:p>
            <a:pPr marL="0" indent="0">
              <a:buNone/>
            </a:pP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4E5CDA-29DD-1671-973F-8A15435B6402}"/>
              </a:ext>
            </a:extLst>
          </p:cNvPr>
          <p:cNvSpPr>
            <a:spLocks noGrp="1"/>
          </p:cNvSpPr>
          <p:nvPr>
            <p:ph sz="quarter" idx="3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C6F941-C0CF-5DB9-024A-03D65F447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096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E5F2E56-9F77-E1C2-EC04-EA959822CA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1850" y="3079119"/>
            <a:ext cx="4413250" cy="275272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Biome"/>
              </a:rPr>
              <a:t>Tyler Olson</a:t>
            </a:r>
          </a:p>
          <a:p>
            <a:r>
              <a:rPr lang="en-US">
                <a:cs typeface="Biome"/>
              </a:rPr>
              <a:t>816-591-6175</a:t>
            </a:r>
          </a:p>
          <a:p>
            <a:r>
              <a:rPr lang="en-US">
                <a:cs typeface="Biome"/>
              </a:rPr>
              <a:t>To329s@missouristate.edu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>
                <a:cs typeface="Biome"/>
              </a:rPr>
              <a:t>What is Open source Intel (OSINT)?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676649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Calibri"/>
              <a:buChar char="-"/>
            </a:pPr>
            <a:r>
              <a:rPr lang="en-US">
                <a:cs typeface="Biome"/>
              </a:rPr>
              <a:t>The process of gathering and analyzing publicly available information to assess threats, make decisions, or answer specific questions.</a:t>
            </a:r>
          </a:p>
          <a:p>
            <a:pPr>
              <a:buFont typeface="Calibri"/>
              <a:buChar char="-"/>
            </a:pPr>
            <a:r>
              <a:rPr lang="en-US">
                <a:cs typeface="Biome"/>
              </a:rPr>
              <a:t>Common ways you use OSINT currently:</a:t>
            </a:r>
            <a:endParaRPr lang="en-US"/>
          </a:p>
          <a:p>
            <a:pPr lvl="1">
              <a:buFont typeface="Courier New"/>
              <a:buChar char="o"/>
            </a:pPr>
            <a:r>
              <a:rPr lang="en-US">
                <a:cs typeface="Biome"/>
              </a:rPr>
              <a:t>Online research</a:t>
            </a:r>
          </a:p>
          <a:p>
            <a:pPr lvl="1">
              <a:buFont typeface="Courier New"/>
              <a:buChar char="o"/>
            </a:pPr>
            <a:r>
              <a:rPr lang="en-US">
                <a:cs typeface="Biome"/>
              </a:rPr>
              <a:t>Should I purchase this?</a:t>
            </a:r>
          </a:p>
          <a:p>
            <a:pPr lvl="1">
              <a:buFont typeface="Courier New"/>
              <a:buChar char="o"/>
            </a:pPr>
            <a:r>
              <a:rPr lang="en-US">
                <a:cs typeface="Biome"/>
              </a:rPr>
              <a:t>"is this company legit?"</a:t>
            </a:r>
          </a:p>
          <a:p>
            <a:pPr lvl="1">
              <a:buFont typeface="Courier New"/>
              <a:buChar char="o"/>
            </a:pPr>
            <a:endParaRPr lang="en-US">
              <a:cs typeface="Biome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CD7B3-F4EE-A8C8-F5D6-F9127FED4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643842"/>
            <a:ext cx="10515601" cy="1140849"/>
          </a:xfrm>
        </p:spPr>
        <p:txBody>
          <a:bodyPr anchor="b">
            <a:normAutofit/>
          </a:bodyPr>
          <a:lstStyle/>
          <a:p>
            <a:r>
              <a:rPr lang="en-US"/>
              <a:t>Quick History lesson: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B544EF-7CB4-4542-A561-B96E64A31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C557EC0-BDFE-DEDD-8CAF-500A3DA40775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1582675938"/>
              </p:ext>
            </p:extLst>
          </p:nvPr>
        </p:nvGraphicFramePr>
        <p:xfrm>
          <a:off x="835025" y="2560638"/>
          <a:ext cx="10515600" cy="34782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9127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CDD9D725-01D4-F0CD-257F-725377AD5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78094-80C7-5C97-9CB4-8EF9327A5D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/>
              <a:t>The Intelligence Cycle</a:t>
            </a:r>
          </a:p>
        </p:txBody>
      </p:sp>
      <p:pic>
        <p:nvPicPr>
          <p:cNvPr id="5" name="Content Placeholder 4" descr="Intelligence Dissemination Made Easy With PDF Exports">
            <a:extLst>
              <a:ext uri="{FF2B5EF4-FFF2-40B4-BE49-F238E27FC236}">
                <a16:creationId xmlns:a16="http://schemas.microsoft.com/office/drawing/2014/main" id="{C1EA5E86-BF1E-22D9-B4CE-8BFDB8DC733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tretch/>
        </p:blipFill>
        <p:spPr>
          <a:xfrm>
            <a:off x="6497638" y="1492800"/>
            <a:ext cx="5322887" cy="3872400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0CD79A-CB35-6427-2FE0-2CDDC2B72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754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726692-9897-115A-AB79-FDF07D4EA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7799244-C8C0-6BD4-31D4-8C48EAB9C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171396"/>
            <a:ext cx="3736630" cy="2202350"/>
          </a:xfrm>
        </p:spPr>
        <p:txBody>
          <a:bodyPr/>
          <a:lstStyle/>
          <a:p>
            <a:r>
              <a:rPr lang="en-US">
                <a:cs typeface="Biome"/>
              </a:rPr>
              <a:t>Categories of OSINT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703F3D-DF97-1F0F-EEEB-FB94A9747CBC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41716" y="3078480"/>
            <a:ext cx="3108193" cy="304799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Biome"/>
              </a:rPr>
              <a:t>As broad as the definition is, we need to narrow it down</a:t>
            </a:r>
            <a:endParaRPr lang="en-US"/>
          </a:p>
        </p:txBody>
      </p:sp>
      <p:graphicFrame>
        <p:nvGraphicFramePr>
          <p:cNvPr id="5" name="Table Placeholder 2">
            <a:extLst>
              <a:ext uri="{FF2B5EF4-FFF2-40B4-BE49-F238E27FC236}">
                <a16:creationId xmlns:a16="http://schemas.microsoft.com/office/drawing/2014/main" id="{0DBAED42-18B2-A374-21A3-EC5003552FDE}"/>
              </a:ext>
            </a:extLst>
          </p:cNvPr>
          <p:cNvGraphicFramePr>
            <a:graphicFrameLocks noGrp="1"/>
          </p:cNvGraphicFramePr>
          <p:nvPr>
            <p:ph type="tbl" sz="quarter" idx="37"/>
            <p:extLst>
              <p:ext uri="{D42A27DB-BD31-4B8C-83A1-F6EECF244321}">
                <p14:modId xmlns:p14="http://schemas.microsoft.com/office/powerpoint/2010/main" val="3173668822"/>
              </p:ext>
            </p:extLst>
          </p:nvPr>
        </p:nvGraphicFramePr>
        <p:xfrm>
          <a:off x="5067300" y="404813"/>
          <a:ext cx="6834819" cy="6496932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3606908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3227911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751812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9pPr>
                    </a:lstStyle>
                    <a:p>
                      <a:pPr lvl="0" algn="ctr">
                        <a:buNone/>
                      </a:pPr>
                      <a:r>
                        <a:rPr lang="en-US">
                          <a:latin typeface="+mn-lt"/>
                        </a:rPr>
                        <a:t>Category Name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Tenorite "/>
                        </a:defRPr>
                      </a:lvl9pPr>
                    </a:lstStyle>
                    <a:p>
                      <a:pPr algn="ctr"/>
                      <a:r>
                        <a:rPr lang="en-US">
                          <a:latin typeface="+mn-lt"/>
                        </a:rPr>
                        <a:t>Description</a:t>
                      </a:r>
                      <a:endParaRPr lang="en-US" b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817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algn="ctr"/>
                      <a:r>
                        <a:rPr lang="en-US">
                          <a:latin typeface="+mn-lt"/>
                        </a:rPr>
                        <a:t>Media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algn="ctr"/>
                      <a:r>
                        <a:rPr lang="en-US">
                          <a:latin typeface="+mn-lt"/>
                        </a:rPr>
                        <a:t>Newspapers, magazines, radio, television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817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algn="ctr"/>
                      <a:r>
                        <a:rPr lang="en-US">
                          <a:latin typeface="+mn-lt"/>
                        </a:rPr>
                        <a:t>Internet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algn="ctr"/>
                      <a:r>
                        <a:rPr lang="en-US">
                          <a:latin typeface="+mn-lt"/>
                        </a:rPr>
                        <a:t>Online publications, blogs, discussion groups, social media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817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lvl="0" algn="ctr">
                        <a:buNone/>
                      </a:pPr>
                      <a:r>
                        <a:rPr lang="en-US">
                          <a:latin typeface="+mn-lt"/>
                        </a:rPr>
                        <a:t>Publicly Available Government Data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algn="ctr"/>
                      <a:r>
                        <a:rPr lang="en-US">
                          <a:latin typeface="+mn-lt"/>
                        </a:rPr>
                        <a:t>Public government reports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8177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lvl="0" algn="ctr">
                        <a:buNone/>
                      </a:pPr>
                      <a:r>
                        <a:rPr lang="en-US">
                          <a:latin typeface="+mn-lt"/>
                        </a:rPr>
                        <a:t>Professional and academic publications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algn="ctr"/>
                      <a:r>
                        <a:rPr lang="en-US">
                          <a:latin typeface="+mn-lt"/>
                        </a:rPr>
                        <a:t>Information acquired from journals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87051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lvl="0" algn="ctr">
                        <a:buNone/>
                      </a:pPr>
                      <a:r>
                        <a:rPr lang="en-US">
                          <a:latin typeface="+mn-lt"/>
                        </a:rPr>
                        <a:t>Commercial Data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Tenorite "/>
                        </a:defRPr>
                      </a:lvl9pPr>
                    </a:lstStyle>
                    <a:p>
                      <a:pPr algn="ctr"/>
                      <a:r>
                        <a:rPr lang="en-US">
                          <a:latin typeface="+mn-lt"/>
                        </a:rPr>
                        <a:t>Commercial imagery, financial and industrial assessments and databases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  <a:tr h="1187072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>
                          <a:latin typeface="+mn-lt"/>
                        </a:rPr>
                        <a:t>Grey Literature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>
                          <a:latin typeface="+mn-lt"/>
                        </a:rPr>
                        <a:t>Technical reports, preprints, patents, working papers, business documents, unpublished works and newsletters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76212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2183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2A473E-106E-9C63-CFF6-86C3ACBF7D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581A2-FEE2-D8A6-A0C4-B5638816A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>
                <a:cs typeface="Biome"/>
              </a:rPr>
              <a:t>How do you approach open source intel?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71430A-E119-141B-B9C6-3ECAD319947E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615745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Font typeface="Calibri"/>
              <a:buChar char="-"/>
            </a:pPr>
            <a:r>
              <a:rPr lang="en-US" b="1">
                <a:ea typeface="+mn-lt"/>
                <a:cs typeface="Biome"/>
              </a:rPr>
              <a:t>Objective</a:t>
            </a:r>
            <a:r>
              <a:rPr lang="en-US">
                <a:cs typeface="Biome"/>
              </a:rPr>
              <a:t>, what type of information are you trying to find? </a:t>
            </a:r>
          </a:p>
          <a:p>
            <a:pPr>
              <a:buFont typeface="Calibri"/>
              <a:buChar char="-"/>
            </a:pPr>
            <a:r>
              <a:rPr lang="en-US" b="1">
                <a:cs typeface="Biome"/>
              </a:rPr>
              <a:t>Tools: </a:t>
            </a:r>
            <a:r>
              <a:rPr lang="en-US">
                <a:cs typeface="Biome"/>
              </a:rPr>
              <a:t>What would make this search faster?</a:t>
            </a:r>
          </a:p>
          <a:p>
            <a:pPr>
              <a:buFont typeface="Calibri"/>
              <a:buChar char="-"/>
            </a:pPr>
            <a:r>
              <a:rPr lang="en-US" b="1">
                <a:cs typeface="Biome"/>
              </a:rPr>
              <a:t>Sources</a:t>
            </a:r>
            <a:r>
              <a:rPr lang="en-US">
                <a:cs typeface="Biome"/>
              </a:rPr>
              <a:t>: Where are you looking to obtain this information? (Start small and work larger.)</a:t>
            </a:r>
          </a:p>
          <a:p>
            <a:pPr>
              <a:buFont typeface="Calibri"/>
              <a:buChar char="-"/>
            </a:pPr>
            <a:endParaRPr lang="en-US" b="1">
              <a:cs typeface="Biome"/>
            </a:endParaRPr>
          </a:p>
          <a:p>
            <a:pPr marL="0" indent="0">
              <a:buNone/>
            </a:pPr>
            <a:r>
              <a:rPr lang="en-US" b="1">
                <a:cs typeface="Biome"/>
              </a:rPr>
              <a:t>Remember the intel cycle: </a:t>
            </a:r>
          </a:p>
          <a:p>
            <a:pPr>
              <a:buFont typeface="Calibri"/>
              <a:buChar char="-"/>
            </a:pPr>
            <a:r>
              <a:rPr lang="en-US">
                <a:cs typeface="Biome"/>
              </a:rPr>
              <a:t>Prepare -&gt; Collect -&gt; Process -&gt; Analysis -&gt; Disseminate</a:t>
            </a:r>
          </a:p>
          <a:p>
            <a:pPr>
              <a:buFont typeface="Calibri"/>
              <a:buChar char="-"/>
            </a:pPr>
            <a:endParaRPr lang="en-US">
              <a:cs typeface="Biome"/>
            </a:endParaRPr>
          </a:p>
          <a:p>
            <a:pPr lvl="1">
              <a:buFont typeface="Courier New"/>
              <a:buChar char="o"/>
            </a:pPr>
            <a:endParaRPr lang="en-US">
              <a:cs typeface="Biome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83E083-45FE-CACB-5728-BEA92EA44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279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CFBBDD-FBE8-00EA-2F3F-B3F2AFD69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Biome"/>
              </a:rPr>
              <a:t>Information Explosion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D88D6-A40E-E0AF-3D52-CB9D9B58764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Biome"/>
              </a:rPr>
              <a:t>The hardest part of OSINT to deal with </a:t>
            </a: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>
                <a:cs typeface="Biome"/>
              </a:rPr>
              <a:t>Large volume of information that has happened in the many years of the internet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98C446-77DE-CB61-6648-06C0044EE64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226175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 descr="A long hallway with rows of computer servers&#10;&#10;AI-generated content may be incorrect.">
            <a:extLst>
              <a:ext uri="{FF2B5EF4-FFF2-40B4-BE49-F238E27FC236}">
                <a16:creationId xmlns:a16="http://schemas.microsoft.com/office/drawing/2014/main" id="{70284EE6-1DF9-E1ED-7ABD-870F2004B8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49034"/>
          <a:stretch>
            <a:fillRect/>
          </a:stretch>
        </p:blipFill>
        <p:spPr>
          <a:xfrm>
            <a:off x="6096000" y="-1111250"/>
            <a:ext cx="6101191" cy="796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97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D7E248-9CB8-5F67-0A2B-5D7FAEAE94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D6968-6901-24BD-06FD-D6ACA6CB7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>
                <a:cs typeface="Biome"/>
              </a:rPr>
              <a:t>Regarding the </a:t>
            </a:r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CD72545-BFE0-01E9-3936-040829DE17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Biome Light"/>
              </a:rPr>
              <a:t>Offense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BFD697-F0CD-A632-366E-C49D13ADD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134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78D9019-7CE1-4B77-8F5D-67F6576598C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6E7B4D-FB62-47B7-AAA7-0DEC9938DB8A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42E6C21-1752-4E06-9FE3-208D45ADB668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26</Slides>
  <Notes>14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Custom</vt:lpstr>
      <vt:lpstr>OSINT</vt:lpstr>
      <vt:lpstr>Agenda</vt:lpstr>
      <vt:lpstr>What is Open source Intel (OSINT)?</vt:lpstr>
      <vt:lpstr>Quick History lesson:</vt:lpstr>
      <vt:lpstr>PowerPoint Presentation</vt:lpstr>
      <vt:lpstr>Categories of OSINT</vt:lpstr>
      <vt:lpstr>How do you approach open source intel?</vt:lpstr>
      <vt:lpstr>Information Explosion</vt:lpstr>
      <vt:lpstr>Regarding the </vt:lpstr>
      <vt:lpstr>Lets start with a fun demonstration</vt:lpstr>
      <vt:lpstr>"Search Hacking"</vt:lpstr>
      <vt:lpstr>What other kinds of information can OSINT FIND?</vt:lpstr>
      <vt:lpstr>What does this tell you about the company?</vt:lpstr>
      <vt:lpstr>Hackers using OSINT</vt:lpstr>
      <vt:lpstr>Website demonstration:</vt:lpstr>
      <vt:lpstr>Case Study: Osint on the offense</vt:lpstr>
      <vt:lpstr>Regarding the </vt:lpstr>
      <vt:lpstr>How would you defend against osint?</vt:lpstr>
      <vt:lpstr>OSINT Defense</vt:lpstr>
      <vt:lpstr>How do defenders use osint?</vt:lpstr>
      <vt:lpstr>Virus total Demo</vt:lpstr>
      <vt:lpstr>Shodan Demonstration</vt:lpstr>
      <vt:lpstr>Robots.txt</vt:lpstr>
      <vt:lpstr>OSINT Tools</vt:lpstr>
      <vt:lpstr>Capture the flag methodology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4</cp:revision>
  <dcterms:created xsi:type="dcterms:W3CDTF">2025-09-15T16:15:48Z</dcterms:created>
  <dcterms:modified xsi:type="dcterms:W3CDTF">2025-09-19T17:07:41Z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